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9"/>
  </p:notesMasterIdLst>
  <p:handoutMasterIdLst>
    <p:handoutMasterId r:id="rId40"/>
  </p:handoutMasterIdLst>
  <p:sldIdLst>
    <p:sldId id="355" r:id="rId7"/>
    <p:sldId id="360" r:id="rId8"/>
    <p:sldId id="361" r:id="rId9"/>
    <p:sldId id="364" r:id="rId10"/>
    <p:sldId id="363" r:id="rId11"/>
    <p:sldId id="366" r:id="rId12"/>
    <p:sldId id="367" r:id="rId13"/>
    <p:sldId id="368" r:id="rId14"/>
    <p:sldId id="369" r:id="rId15"/>
    <p:sldId id="370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6" r:id="rId29"/>
    <p:sldId id="387" r:id="rId30"/>
    <p:sldId id="388" r:id="rId31"/>
    <p:sldId id="389" r:id="rId32"/>
    <p:sldId id="390" r:id="rId33"/>
    <p:sldId id="371" r:id="rId34"/>
    <p:sldId id="385" r:id="rId35"/>
    <p:sldId id="372" r:id="rId36"/>
    <p:sldId id="362" r:id="rId37"/>
    <p:sldId id="365" r:id="rId38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272" autoAdjust="0"/>
  </p:normalViewPr>
  <p:slideViewPr>
    <p:cSldViewPr snapToGrid="0">
      <p:cViewPr varScale="1">
        <p:scale>
          <a:sx n="146" d="100"/>
          <a:sy n="146" d="100"/>
        </p:scale>
        <p:origin x="573" y="5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3690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750" y="3093541"/>
            <a:ext cx="4254500" cy="17180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33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5240237" cy="351091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12974" y="1097007"/>
            <a:ext cx="2913017" cy="3510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8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6705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C09016-7246-276D-D15A-3FA354A041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009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2" r:id="rId2"/>
    <p:sldLayoutId id="2147483714" r:id="rId3"/>
    <p:sldLayoutId id="2147483713" r:id="rId4"/>
    <p:sldLayoutId id="2147483704" r:id="rId5"/>
    <p:sldLayoutId id="2147483657" r:id="rId6"/>
    <p:sldLayoutId id="2147483711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-journal.org/papers/q-2020-06-04-279/" TargetMode="External"/><Relationship Id="rId2" Type="http://schemas.openxmlformats.org/officeDocument/2006/relationships/hyperlink" Target="https://www.cda.cit.tum.de/files/eda/2020_iscas_efficient_correct_compilation_quantum_circuits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UQTTJV0ejfw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quantum-journal.org/papers/q-2020-06-04-279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687883"/>
            <a:ext cx="8508999" cy="507368"/>
          </a:xfrm>
        </p:spPr>
        <p:txBody>
          <a:bodyPr/>
          <a:lstStyle/>
          <a:p>
            <a:pPr algn="ctr"/>
            <a:r>
              <a:rPr lang="de-DE" sz="36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36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62306" y="4013569"/>
            <a:ext cx="8508999" cy="442048"/>
          </a:xfrm>
        </p:spPr>
        <p:txBody>
          <a:bodyPr/>
          <a:lstStyle/>
          <a:p>
            <a:pPr algn="ctr"/>
            <a:r>
              <a:rPr lang="de-DE" sz="1800" dirty="0"/>
              <a:t>Manuel Lerchner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A88BFD98-8E0D-67F9-7DB8-0C9F94B3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22" y="1470055"/>
            <a:ext cx="5364555" cy="2268710"/>
          </a:xfrm>
          <a:prstGeom prst="rect">
            <a:avLst/>
          </a:prstGeom>
        </p:spPr>
      </p:pic>
      <p:sp>
        <p:nvSpPr>
          <p:cNvPr id="8" name="Rechteck 90">
            <a:extLst>
              <a:ext uri="{FF2B5EF4-FFF2-40B4-BE49-F238E27FC236}">
                <a16:creationId xmlns:a16="http://schemas.microsoft.com/office/drawing/2014/main" id="{C253D61A-9441-D575-0AF2-04428847087E}"/>
              </a:ext>
            </a:extLst>
          </p:cNvPr>
          <p:cNvSpPr/>
          <p:nvPr/>
        </p:nvSpPr>
        <p:spPr>
          <a:xfrm>
            <a:off x="3856140" y="4455617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08.06.2023</a:t>
            </a:fld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Optimizing a circuit classically is unpractical</a:t>
            </a:r>
          </a:p>
          <a:p>
            <a:pPr lvl="2"/>
            <a:r>
              <a:rPr lang="en-GB" dirty="0"/>
              <a:t>Finding an optimal simplification path is hard</a:t>
            </a:r>
          </a:p>
          <a:p>
            <a:pPr lvl="2"/>
            <a:r>
              <a:rPr lang="en-GB" dirty="0"/>
              <a:t>Huge number of identities to consider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ZX-Calculus solves this problem</a:t>
            </a:r>
          </a:p>
          <a:p>
            <a:pPr lvl="2"/>
            <a:r>
              <a:rPr lang="en-GB" dirty="0"/>
              <a:t>It has a massively reduced set of simplification rules</a:t>
            </a:r>
          </a:p>
          <a:p>
            <a:pPr lvl="2"/>
            <a:r>
              <a:rPr lang="en-GB" dirty="0"/>
              <a:t>Finding the optimal path is still hard, but its manageable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2FF72-925E-65CB-ADAE-FDC3185B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T-Count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53B8-D2EF-D373-5554-0821C757C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ED71-AB81-A0A8-00AD-00FC5DB3A2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Quantum computers are affected by noise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ea typeface="+mj-ea"/>
                <a:cs typeface="+mj-cs"/>
              </a:rPr>
              <a:t>Clifford+T</a:t>
            </a:r>
            <a:r>
              <a:rPr lang="en-US" sz="1800" dirty="0">
                <a:ea typeface="+mj-ea"/>
                <a:cs typeface="+mj-cs"/>
              </a:rPr>
              <a:t> Circuits can be made tolerant to noise</a:t>
            </a:r>
          </a:p>
          <a:p>
            <a:pPr lvl="2"/>
            <a:r>
              <a:rPr lang="en-US" dirty="0"/>
              <a:t>Problem: Many new T-Gates need to be introduced</a:t>
            </a:r>
          </a:p>
          <a:p>
            <a:pPr lvl="2"/>
            <a:r>
              <a:rPr lang="en-US" dirty="0"/>
              <a:t>Difficult to simulate (Hardware Limits, high latency)</a:t>
            </a:r>
          </a:p>
          <a:p>
            <a:r>
              <a:rPr lang="en-US" dirty="0"/>
              <a:t>ZX-Calculus can simplify such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7EC1A-EEDB-FD12-B2ED-6596C189AF02}"/>
              </a:ext>
            </a:extLst>
          </p:cNvPr>
          <p:cNvSpPr txBox="1"/>
          <p:nvPr/>
        </p:nvSpPr>
        <p:spPr>
          <a:xfrm>
            <a:off x="4426190" y="4647955"/>
            <a:ext cx="297709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Decomposition of a Toffoli Gate: </a:t>
            </a:r>
            <a:r>
              <a:rPr lang="en-GB" sz="1200" dirty="0" err="1">
                <a:latin typeface="+mn-lt"/>
              </a:rPr>
              <a:t>TCount</a:t>
            </a:r>
            <a:r>
              <a:rPr lang="en-GB" sz="1200" dirty="0">
                <a:latin typeface="+mn-lt"/>
              </a:rPr>
              <a:t> = 7</a:t>
            </a:r>
          </a:p>
        </p:txBody>
      </p:sp>
      <p:pic>
        <p:nvPicPr>
          <p:cNvPr id="25" name="Picture 6" descr="Electronics 10 00703 g002">
            <a:extLst>
              <a:ext uri="{FF2B5EF4-FFF2-40B4-BE49-F238E27FC236}">
                <a16:creationId xmlns:a16="http://schemas.microsoft.com/office/drawing/2014/main" id="{C0F8AAA7-242A-2FDA-7524-D57333F374E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12" y="3339067"/>
            <a:ext cx="5662575" cy="12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Background: Category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</p:spPr>
            <p:txBody>
              <a:bodyPr/>
              <a:lstStyle/>
              <a:p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dirty="0"/>
                  <a:t>consists of </a:t>
                </a:r>
                <a:r>
                  <a:rPr lang="en-GB" b="1" dirty="0"/>
                  <a:t>objects</a:t>
                </a:r>
                <a:r>
                  <a:rPr lang="en-GB" dirty="0"/>
                  <a:t> and </a:t>
                </a:r>
                <a:r>
                  <a:rPr lang="en-GB" b="1" dirty="0"/>
                  <a:t>arrows</a:t>
                </a:r>
                <a:r>
                  <a:rPr lang="en-GB" dirty="0"/>
                  <a:t> (/morphisms)</a:t>
                </a:r>
              </a:p>
              <a:p>
                <a:pPr lvl="2"/>
                <a:r>
                  <a:rPr lang="en-GB" dirty="0"/>
                  <a:t>Objects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Morphisms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has an identity function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Represent </a:t>
                </a:r>
                <a:r>
                  <a:rPr lang="en-GB" i="1" dirty="0"/>
                  <a:t>loops</a:t>
                </a:r>
                <a:r>
                  <a:rPr lang="en-GB" dirty="0"/>
                  <a:t> in the diagram</a:t>
                </a:r>
              </a:p>
              <a:p>
                <a:r>
                  <a:rPr lang="en-GB" dirty="0"/>
                  <a:t>Naturally there exists an associative 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dirty="0"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</m:d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Which is just the application of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and then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in a sequence</a:t>
                </a:r>
              </a:p>
              <a:p>
                <a:pPr lvl="2"/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GB" dirty="0"/>
                  <a:t>Composition with 𝑖𝑑 does nothing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  <a:blipFill>
                <a:blip r:embed="rId2"/>
                <a:stretch>
                  <a:fillRect l="-576" b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05AB2-49D0-519D-94B8-41FEEE9AB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8627" y="1031964"/>
            <a:ext cx="1699378" cy="33408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/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/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5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800" dirty="0"/>
                  <a:t>with:</a:t>
                </a:r>
                <a:endParaRPr lang="en-US" dirty="0"/>
              </a:p>
              <a:p>
                <a:pPr lvl="2"/>
                <a:r>
                  <a:rPr lang="en-US" dirty="0"/>
                  <a:t>An associative Bifunctor: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⊗: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special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all objects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For the morphisms: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</a:t>
                </a:r>
                <a:r>
                  <a:rPr lang="en-US" i="1" dirty="0"/>
                  <a:t>apply</a:t>
                </a:r>
                <a:r>
                  <a:rPr lang="en-US" dirty="0"/>
                  <a:t> them in </a:t>
                </a:r>
                <a:r>
                  <a:rPr lang="en-US" i="1" dirty="0"/>
                  <a:t>parallel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So far: Very similar to regular circuit calculations</a:t>
                </a:r>
              </a:p>
              <a:p>
                <a:pPr lvl="2"/>
                <a:r>
                  <a:rPr lang="en-US" dirty="0"/>
                  <a:t>Matrix product for sequential gates</a:t>
                </a:r>
              </a:p>
              <a:p>
                <a:pPr lvl="2"/>
                <a:r>
                  <a:rPr lang="en-US" dirty="0"/>
                  <a:t>Tensor product for parallel gates</a:t>
                </a:r>
                <a:endParaRPr lang="en-US" sz="1600" dirty="0">
                  <a:ea typeface="+mj-ea"/>
                  <a:cs typeface="+mj-cs"/>
                </a:endParaRP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ADD336-A195-C9A9-AEFB-5F61A293F2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640" y="2715106"/>
            <a:ext cx="3111235" cy="1887384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689054-D3F5-D9B2-4D0D-FC1A36C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721" y="769423"/>
            <a:ext cx="2471075" cy="164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/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/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7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morphisms in Monoidal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Preparing States: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Ket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Creates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out of nothing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sz="1800" dirty="0">
                    <a:ea typeface="+mj-ea"/>
                    <a:cs typeface="+mj-cs"/>
                  </a:rPr>
                  <a:t>Erasing States: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(Bra)</a:t>
                </a:r>
              </a:p>
              <a:p>
                <a:pPr lvl="2"/>
                <a:r>
                  <a:rPr lang="en-GB" dirty="0"/>
                  <a:t>Deletes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endParaRPr lang="en-GB" sz="2000" dirty="0">
                  <a:ea typeface="+mj-ea"/>
                  <a:cs typeface="+mj-cs"/>
                </a:endParaRPr>
              </a:p>
              <a:p>
                <a:pPr lvl="1"/>
                <a:endParaRPr lang="en-GB" dirty="0"/>
              </a:p>
              <a:p>
                <a:pPr marL="176213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C5AB14-9A31-7F1D-16D6-AA2B5092E6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61" y="1192687"/>
            <a:ext cx="2073728" cy="3052341"/>
          </a:xfrm>
        </p:spPr>
      </p:pic>
    </p:spTree>
    <p:extLst>
      <p:ext uri="{BB962C8B-B14F-4D97-AF65-F5344CB8AC3E}">
        <p14:creationId xmlns:p14="http://schemas.microsoft.com/office/powerpoint/2010/main" val="17528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Symmetric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Monoidal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800" dirty="0"/>
                  <a:t> with:</a:t>
                </a:r>
                <a:endParaRPr lang="en-US" dirty="0"/>
              </a:p>
              <a:p>
                <a:pPr lvl="2"/>
                <a:r>
                  <a:rPr lang="en-US" dirty="0"/>
                  <a:t>Special tensor product: Swap isomorphism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other rules must hold:</a:t>
                </a:r>
              </a:p>
              <a:p>
                <a:pPr lvl="2"/>
                <a:r>
                  <a:rPr lang="en-US" dirty="0"/>
                  <a:t>“Push through” rule</a:t>
                </a:r>
              </a:p>
              <a:p>
                <a:pPr lvl="2"/>
                <a:r>
                  <a:rPr lang="en-US" dirty="0"/>
                  <a:t>“Double Swap = Identity” rule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DEEBB37B-5FA6-7173-8920-D6B868E35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038" y="2712192"/>
            <a:ext cx="1209765" cy="20993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9B899B1-D8F6-6079-07E9-8CF592F4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323" y="859177"/>
            <a:ext cx="2262489" cy="1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Compact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</p:spPr>
            <p:txBody>
              <a:bodyPr/>
              <a:lstStyle/>
              <a:p>
                <a:r>
                  <a:rPr lang="en-US" dirty="0"/>
                  <a:t>If a monoidal 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800" dirty="0"/>
                  <a:t> has:</a:t>
                </a:r>
              </a:p>
              <a:p>
                <a:pPr lvl="2"/>
                <a:r>
                  <a:rPr lang="en-US" dirty="0"/>
                  <a:t>A dual object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Special morphisms:</a:t>
                </a:r>
              </a:p>
              <a:p>
                <a:pPr lvl="3"/>
                <a:r>
                  <a:rPr lang="en-US" i="1" dirty="0"/>
                  <a:t>Unit: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lvl="3"/>
                <a:r>
                  <a:rPr lang="de-DE" sz="1200" i="1" dirty="0" err="1"/>
                  <a:t>Counit</a:t>
                </a:r>
                <a:r>
                  <a:rPr lang="de-DE" i="1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combining rule must hold:</a:t>
                </a:r>
              </a:p>
              <a:p>
                <a:pPr lvl="2"/>
                <a:r>
                  <a:rPr lang="en-US" dirty="0"/>
                  <a:t>Meaning: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:r>
                  <a:rPr lang="de-DE" dirty="0"/>
                  <a:t>„Push </a:t>
                </a:r>
                <a:r>
                  <a:rPr lang="de-DE" dirty="0" err="1"/>
                  <a:t>through</a:t>
                </a:r>
                <a:r>
                  <a:rPr lang="de-DE" dirty="0"/>
                  <a:t>“ </a:t>
                </a:r>
                <a:r>
                  <a:rPr lang="de-DE" dirty="0" err="1"/>
                  <a:t>rule</a:t>
                </a:r>
                <a:r>
                  <a:rPr lang="de-DE" dirty="0"/>
                  <a:t> also </a:t>
                </a:r>
                <a:r>
                  <a:rPr lang="de-DE" dirty="0" err="1"/>
                  <a:t>holds</a:t>
                </a:r>
                <a:endParaRPr lang="de-DE" b="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Why do all this mathematical mess?</a:t>
                </a:r>
              </a:p>
              <a:p>
                <a:pPr lvl="2"/>
                <a:r>
                  <a:rPr lang="en-US" dirty="0"/>
                  <a:t>It can just be seen graphically!</a:t>
                </a:r>
              </a:p>
              <a:p>
                <a:pPr lvl="2"/>
                <a:r>
                  <a:rPr lang="en-US" dirty="0"/>
                  <a:t>Just follow the lines</a:t>
                </a:r>
              </a:p>
              <a:p>
                <a:pPr lvl="2"/>
                <a:r>
                  <a:rPr lang="en-US" dirty="0"/>
                  <a:t>“Only Topology Matters”</a:t>
                </a:r>
              </a:p>
              <a:p>
                <a:pPr lvl="2"/>
                <a:endParaRPr lang="en-US" dirty="0"/>
              </a:p>
              <a:p>
                <a:pPr marL="0" lvl="1" indent="0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  <a:blipFill>
                <a:blip r:embed="rId2"/>
                <a:stretch>
                  <a:fillRect l="-698"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CD25C-8646-5174-D17C-AF756BBA6B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630" y="1542838"/>
            <a:ext cx="3361667" cy="9527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/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/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/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/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/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/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D2A31AA3-E677-E9F2-3481-48BE78C64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7096" y="2988057"/>
            <a:ext cx="2830734" cy="160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/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/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/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/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/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7F48-4EFD-6B45-E308-9ECEBF4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5CDD-70AA-E7FE-20FC-56DC7DDE4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Concrete Category: </a:t>
                </a:r>
                <a:r>
                  <a:rPr lang="en-US" sz="1800" b="1" dirty="0" err="1">
                    <a:ea typeface="+mj-ea"/>
                    <a:cs typeface="+mj-cs"/>
                  </a:rPr>
                  <a:t>FDHilb</a:t>
                </a:r>
                <a:endParaRPr lang="en-US" sz="1800" b="1" dirty="0">
                  <a:ea typeface="+mj-ea"/>
                  <a:cs typeface="+mj-cs"/>
                </a:endParaRPr>
              </a:p>
              <a:p>
                <a:pPr lvl="2"/>
                <a:r>
                  <a:rPr lang="en-US" sz="1200" dirty="0"/>
                  <a:t>Objects: Hilbert Spaces / (Vector Spaces)</a:t>
                </a:r>
              </a:p>
              <a:p>
                <a:pPr lvl="3"/>
                <a:r>
                  <a:rPr lang="de-DE" sz="1000" dirty="0"/>
                  <a:t>Concrete </a:t>
                </a:r>
                <a14:m>
                  <m:oMath xmlns:m="http://schemas.openxmlformats.org/officeDocument/2006/math"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000" dirty="0"/>
                  <a:t>  </a:t>
                </a:r>
              </a:p>
              <a:p>
                <a:pPr lvl="2"/>
                <a:r>
                  <a:rPr lang="en-US" sz="1200" dirty="0"/>
                  <a:t>Morphisms: Linear Maps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000" dirty="0"/>
              </a:p>
              <a:p>
                <a:pPr lvl="2"/>
                <a:r>
                  <a:rPr lang="en-US" sz="1200" dirty="0"/>
                  <a:t>Tensor Product: Kronecker Product</a:t>
                </a:r>
              </a:p>
              <a:p>
                <a:pPr lvl="2"/>
                <a:r>
                  <a:rPr lang="en-US" sz="1200" dirty="0"/>
                  <a:t>Composition: Matrix Product</a:t>
                </a:r>
              </a:p>
              <a:p>
                <a:r>
                  <a:rPr lang="en-GB" dirty="0"/>
                  <a:t>Skeleton of Entanglement Circuit</a:t>
                </a:r>
              </a:p>
              <a:p>
                <a:pPr marL="519113" lvl="2" indent="-342900">
                  <a:buFont typeface="+mj-lt"/>
                  <a:buAutoNum type="arabicPeriod"/>
                </a:pPr>
                <a:r>
                  <a:rPr lang="en-GB" dirty="0"/>
                  <a:t>Create two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dirty="0"/>
                  <a:t> States</a:t>
                </a:r>
              </a:p>
              <a:p>
                <a:pPr marL="696913" lvl="3" indent="-342900"/>
                <a:r>
                  <a:rPr lang="en-GB" dirty="0"/>
                  <a:t>Use a generator morphism</a:t>
                </a:r>
              </a:p>
              <a:p>
                <a:pPr marL="519113" lvl="2" indent="-342900">
                  <a:buFont typeface="+mj-lt"/>
                  <a:buAutoNum type="arabicPeriod"/>
                </a:pPr>
                <a:r>
                  <a:rPr lang="en-GB" dirty="0"/>
                  <a:t>Apply Hadamard</a:t>
                </a:r>
              </a:p>
              <a:p>
                <a:pPr marL="519113" lvl="2" indent="-342900">
                  <a:buFont typeface="+mj-lt"/>
                  <a:buAutoNum type="arabicPeriod"/>
                </a:pPr>
                <a:r>
                  <a:rPr lang="en-GB" dirty="0"/>
                  <a:t>Apply CNOT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/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blipFill>
                <a:blip r:embed="rId3"/>
                <a:stretch>
                  <a:fillRect r="-4070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CEC5BE-E8E0-A0B2-C432-D4B42ED227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662" y="1034752"/>
            <a:ext cx="1462700" cy="384635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/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 err="1">
                  <a:latin typeface="+mn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blipFill>
                <a:blip r:embed="rId6"/>
                <a:stretch>
                  <a:fillRect l="-1250" r="-218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/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blipFill>
                <a:blip r:embed="rId7"/>
                <a:stretch>
                  <a:fillRect l="-4217" r="-421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3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D7C-18D4-6C1A-AB39-FECF605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ZX-Notation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1C8F5-529C-BD55-D577-92BA66D99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5769-1DE2-3203-6D82-84748346DB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Main idea of ZX-Calculus </a:t>
            </a:r>
          </a:p>
          <a:p>
            <a:pPr lvl="2"/>
            <a:r>
              <a:rPr lang="en-US" sz="1200" dirty="0"/>
              <a:t>Represent quantum circuit visually as network of morphisms</a:t>
            </a:r>
          </a:p>
          <a:p>
            <a:pPr lvl="2"/>
            <a:r>
              <a:rPr lang="en-US" sz="1200" dirty="0"/>
              <a:t>Apply simplifications on the network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3"/>
            <a:r>
              <a:rPr lang="en-US" sz="1000" dirty="0"/>
              <a:t>If it looks like the same graph its the same thing</a:t>
            </a:r>
          </a:p>
          <a:p>
            <a:pPr lvl="3"/>
            <a:r>
              <a:rPr lang="en-US" sz="1000" dirty="0"/>
              <a:t>Guaranteed by the rules of the underlying Category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circuit consists of the </a:t>
            </a:r>
            <a:r>
              <a:rPr lang="en-US" sz="1800" i="1" dirty="0">
                <a:ea typeface="+mj-ea"/>
                <a:cs typeface="+mj-cs"/>
              </a:rPr>
              <a:t>atoms</a:t>
            </a:r>
            <a:r>
              <a:rPr lang="en-US" sz="1800" dirty="0">
                <a:ea typeface="+mj-ea"/>
                <a:cs typeface="+mj-cs"/>
              </a:rPr>
              <a:t> of logic gates</a:t>
            </a:r>
          </a:p>
          <a:p>
            <a:pPr lvl="2"/>
            <a:r>
              <a:rPr lang="en-US" sz="1200" dirty="0"/>
              <a:t>We represent this atoms using spiders</a:t>
            </a:r>
            <a:endParaRPr lang="en-GB" sz="1200" dirty="0"/>
          </a:p>
          <a:p>
            <a:pPr lvl="2"/>
            <a:r>
              <a:rPr lang="en-GB" sz="1200" dirty="0"/>
              <a:t>Spiders represent the morphisms from before</a:t>
            </a:r>
            <a:endParaRPr lang="en-US" sz="1200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15544C7A-9BD6-A578-324D-20B111E39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6881" y="906818"/>
            <a:ext cx="3716791" cy="1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GB" sz="2000" dirty="0"/>
                  <a:t>Spiders are the nodes in the graph</a:t>
                </a:r>
              </a:p>
              <a:p>
                <a:pPr lvl="2"/>
                <a:r>
                  <a:rPr lang="en-GB" sz="1600" dirty="0"/>
                  <a:t>Arbitrary number of inputs / outputs</a:t>
                </a:r>
              </a:p>
              <a:p>
                <a:pPr lvl="2"/>
                <a:r>
                  <a:rPr lang="en-GB" sz="1600" dirty="0"/>
                  <a:t>Represent linear maps</a:t>
                </a:r>
              </a:p>
              <a:p>
                <a:r>
                  <a:rPr lang="en-GB" sz="2000" dirty="0"/>
                  <a:t>Spider variations:</a:t>
                </a:r>
              </a:p>
              <a:p>
                <a:pPr lvl="2"/>
                <a:r>
                  <a:rPr lang="en-GB" dirty="0"/>
                  <a:t>Green 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Red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sz="1600" dirty="0"/>
                  <a:t>Can have a phase angle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18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6B1BE2D-E595-5994-3982-6A96DC91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395461" y="2567332"/>
            <a:ext cx="2127582" cy="17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1109F-31F9-197C-75E3-473170A151B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493689" y="681733"/>
            <a:ext cx="1931127" cy="18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FD9-911C-ACEF-7032-6E07878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ZX-Calculus?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23E2-AD87-179C-7F82-900F6FEC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885D0-D021-E9A7-D6B3-AA4A84F67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graphical language extending circuit diagrams</a:t>
            </a:r>
          </a:p>
          <a:p>
            <a:pPr lvl="2"/>
            <a:r>
              <a:rPr lang="en-US" dirty="0"/>
              <a:t>Allows breaking up logic gates into smaller </a:t>
            </a:r>
            <a:r>
              <a:rPr lang="en-US" i="1" dirty="0"/>
              <a:t>atoms</a:t>
            </a:r>
          </a:p>
          <a:p>
            <a:pPr lvl="2"/>
            <a:r>
              <a:rPr lang="en-US" dirty="0"/>
              <a:t>The resulting graph is a </a:t>
            </a:r>
            <a:r>
              <a:rPr lang="en-US" i="1" dirty="0"/>
              <a:t>low-level</a:t>
            </a:r>
            <a:r>
              <a:rPr lang="en-US" dirty="0"/>
              <a:t> representation of the circuit</a:t>
            </a:r>
          </a:p>
          <a:p>
            <a:r>
              <a:rPr lang="en-US" dirty="0"/>
              <a:t>Using transformations on those atoms we can visually deduce</a:t>
            </a:r>
          </a:p>
          <a:p>
            <a:pPr lvl="2"/>
            <a:r>
              <a:rPr lang="en-US" dirty="0"/>
              <a:t>Properties of circuits</a:t>
            </a:r>
          </a:p>
          <a:p>
            <a:pPr lvl="2"/>
            <a:r>
              <a:rPr lang="en-US" dirty="0"/>
              <a:t>Entangled states</a:t>
            </a:r>
          </a:p>
          <a:p>
            <a:pPr lvl="2"/>
            <a:r>
              <a:rPr lang="en-US" dirty="0"/>
              <a:t>How quantum protocols work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8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as linear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</p:spPr>
            <p:txBody>
              <a:bodyPr/>
              <a:lstStyle/>
              <a:p>
                <a:r>
                  <a:rPr lang="en-US" sz="1800" dirty="0"/>
                  <a:t>Each spider is a linear map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GB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000" dirty="0"/>
              </a:p>
              <a:p>
                <a:r>
                  <a:rPr lang="en-US" sz="1800" dirty="0"/>
                  <a:t>Example Spider: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/>
                      <m:t>𝐺𝑟𝑒𝑒𝑛𝑆𝑝𝑖𝑑𝑒𝑟</m:t>
                    </m:r>
                    <m:sSub>
                      <m:sSubPr>
                        <m:ctrlPr>
                          <a:rPr lang="en-US" sz="1200"/>
                        </m:ctrlPr>
                      </m:sSubPr>
                      <m:e>
                        <m:d>
                          <m:dPr>
                            <m:ctrlPr>
                              <a:rPr lang="en-US" sz="1200"/>
                            </m:ctrlPr>
                          </m:dPr>
                          <m:e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200"/>
                              <m:t>,</m:t>
                            </m:r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</m:e>
                      <m:sub>
                        <m:r>
                          <a:rPr lang="de-DE" sz="1200"/>
                          <m:t>𝛼</m:t>
                        </m:r>
                      </m:sub>
                    </m:sSub>
                  </m:oMath>
                </a14:m>
                <a:r>
                  <a:rPr lang="en-US" sz="1200" dirty="0"/>
                  <a:t> represents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dirty="0"/>
                        </m:ctrlPr>
                      </m:sSupPr>
                      <m:e>
                        <m:r>
                          <a:rPr lang="en-US" sz="1200" dirty="0"/>
                          <m:t>2</m:t>
                        </m:r>
                      </m:e>
                      <m:sup>
                        <m:r>
                          <a:rPr lang="en-US" sz="1200" dirty="0"/>
                          <m:t>3</m:t>
                        </m:r>
                      </m:sup>
                    </m:sSup>
                    <m:r>
                      <a:rPr lang="en-US" sz="1200" dirty="0"/>
                      <m:t>×</m:t>
                    </m:r>
                    <m:sSup>
                      <m:sSupPr>
                        <m:ctrlPr>
                          <a:rPr lang="en-US" sz="1200" dirty="0"/>
                        </m:ctrlPr>
                      </m:sSupPr>
                      <m:e>
                        <m:r>
                          <a:rPr lang="en-US" sz="1200" dirty="0"/>
                          <m:t>2</m:t>
                        </m:r>
                      </m:e>
                      <m:sup>
                        <m:r>
                          <a:rPr lang="en-US" sz="1200" dirty="0"/>
                          <m:t>5</m:t>
                        </m:r>
                      </m:sup>
                    </m:sSup>
                    <m:r>
                      <a:rPr lang="en-US" sz="1200" dirty="0"/>
                      <m:t>=8×32</m:t>
                    </m:r>
                  </m:oMath>
                </a14:m>
                <a:r>
                  <a:rPr lang="en-US" sz="1200" dirty="0"/>
                  <a:t> matrix</a:t>
                </a:r>
              </a:p>
              <a:p>
                <a:pPr lvl="3"/>
                <a:r>
                  <a:rPr lang="en-US" sz="1000" dirty="0"/>
                  <a:t>Not unitary</a:t>
                </a:r>
              </a:p>
              <a:p>
                <a:pPr lvl="3"/>
                <a:r>
                  <a:rPr lang="en-US" sz="1000" dirty="0"/>
                  <a:t>Not even square</a:t>
                </a:r>
              </a:p>
              <a:p>
                <a:pPr lvl="2"/>
                <a:r>
                  <a:rPr lang="en-US" sz="1200" dirty="0"/>
                  <a:t>Spiders extend classical gates into non-dimensional matrices</a:t>
                </a: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6DE23A-3DC7-717A-9486-2B07EAE103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30987" y="712730"/>
            <a:ext cx="3575556" cy="11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7BFF7-F00D-3C1C-0B13-34F9EDA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26" y="2655617"/>
            <a:ext cx="2707277" cy="1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Basis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sz="1600" dirty="0"/>
                  <a:t>Spiders can represent States </a:t>
                </a:r>
                <a:r>
                  <a:rPr lang="en-GB" sz="1600" b="1" dirty="0"/>
                  <a:t>and</a:t>
                </a:r>
                <a:r>
                  <a:rPr lang="en-GB" sz="1600" dirty="0"/>
                  <a:t> Gates</a:t>
                </a:r>
              </a:p>
              <a:p>
                <a:pPr lvl="2"/>
                <a:r>
                  <a:rPr lang="en-GB" sz="1200" dirty="0"/>
                  <a:t>Global scalars are omitted</a:t>
                </a:r>
                <a:endParaRPr lang="en-US" sz="1200" dirty="0"/>
              </a:p>
              <a:p>
                <a:r>
                  <a:rPr lang="en-US" sz="1400" b="1" dirty="0"/>
                  <a:t>X-Basis: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∝|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GB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|−⟩</m:t>
                    </m:r>
                  </m:oMath>
                </a14:m>
                <a:endParaRPr lang="en-US" sz="1200" dirty="0"/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/>
                <a:r>
                  <a:rPr lang="en-US" sz="1400" b="1" dirty="0"/>
                  <a:t>Z-Basis: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AFB1A-94E9-6E38-B315-9FBA9EA2D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45017" y="1345157"/>
            <a:ext cx="1118031" cy="301868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/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/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/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FBF1221-687E-E94E-E372-40DFD644CF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73463" y="1348424"/>
            <a:ext cx="2120193" cy="3318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Pauli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sz="1600" dirty="0"/>
                  <a:t>Spiders can represent States </a:t>
                </a:r>
                <a:r>
                  <a:rPr lang="en-GB" sz="1600" b="1" dirty="0"/>
                  <a:t>and</a:t>
                </a:r>
                <a:r>
                  <a:rPr lang="en-GB" sz="1600" dirty="0"/>
                  <a:t> Gates</a:t>
                </a:r>
              </a:p>
              <a:p>
                <a:pPr lvl="2"/>
                <a:r>
                  <a:rPr lang="en-GB" sz="1200" dirty="0"/>
                  <a:t>Global scalars are omitted</a:t>
                </a:r>
                <a:endParaRPr lang="en-US" sz="1200" dirty="0"/>
              </a:p>
              <a:p>
                <a:r>
                  <a:rPr lang="en-US" sz="1400" b="1" dirty="0"/>
                  <a:t>Pauli-Z: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1400" b="1" dirty="0"/>
                  <a:t>Pauli-X: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b="1" dirty="0">
                    <a:ea typeface="+mj-ea"/>
                    <a:cs typeface="+mj-cs"/>
                  </a:rPr>
                  <a:t>Pauli-Y: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b="1" dirty="0"/>
              </a:p>
              <a:p>
                <a:pPr lvl="2"/>
                <a:endParaRPr lang="en-US" sz="12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967522" y="1685711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1685711"/>
                <a:ext cx="1147086" cy="382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/>
              <p:nvPr/>
            </p:nvSpPr>
            <p:spPr>
              <a:xfrm>
                <a:off x="7898942" y="2925167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942" y="2925167"/>
                <a:ext cx="1147086" cy="382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/>
              <p:nvPr/>
            </p:nvSpPr>
            <p:spPr>
              <a:xfrm>
                <a:off x="7967522" y="4164623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4164623"/>
                <a:ext cx="1147086" cy="382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Identity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US" sz="1600" dirty="0"/>
                  <a:t>Every unary spider with phase angle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600" dirty="0"/>
                  <a:t>is an identity matrix</a:t>
                </a:r>
              </a:p>
              <a:p>
                <a:pPr lvl="2"/>
                <a:r>
                  <a:rPr lang="en-US" sz="1200" dirty="0">
                    <a:ea typeface="+mj-ea"/>
                    <a:cs typeface="+mj-cs"/>
                  </a:rPr>
                  <a:t>If spider with no angle implicitly means </a:t>
                </a:r>
                <a14:m>
                  <m:oMath xmlns:m="http://schemas.openxmlformats.org/officeDocument/2006/math">
                    <m:r>
                      <a:rPr lang="de-DE" sz="12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𝛼</m:t>
                    </m:r>
                    <m:r>
                      <a:rPr lang="de-DE" sz="12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+mj-ea"/>
                    <a:cs typeface="+mj-cs"/>
                  </a:rPr>
                  <a:t>This is an important rewrite rule!</a:t>
                </a:r>
              </a:p>
              <a:p>
                <a:pPr lvl="2"/>
                <a:r>
                  <a:rPr lang="en-US" sz="1200" dirty="0"/>
                  <a:t>Identity spiders can just be removed from the diagram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40DAA0-6087-826F-E7BF-55959338C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4387"/>
          <a:stretch/>
        </p:blipFill>
        <p:spPr>
          <a:xfrm>
            <a:off x="1009972" y="3695148"/>
            <a:ext cx="1281122" cy="128384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0AC01C5-4900-3445-057B-E7AB3B9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8" b="4612"/>
          <a:stretch/>
        </p:blipFill>
        <p:spPr>
          <a:xfrm>
            <a:off x="6637775" y="3705391"/>
            <a:ext cx="1281122" cy="127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DA98B-8929-FD46-7055-332687D0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1" r="9941" b="70159"/>
          <a:stretch/>
        </p:blipFill>
        <p:spPr>
          <a:xfrm>
            <a:off x="2442705" y="3835599"/>
            <a:ext cx="1389838" cy="1102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D2AB1-29C6-8A1F-2ECB-B8871D6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1" t="70250" r="13041" b="-91"/>
          <a:stretch/>
        </p:blipFill>
        <p:spPr>
          <a:xfrm>
            <a:off x="5096247" y="3860514"/>
            <a:ext cx="1389838" cy="1102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/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blipFill>
                <a:blip r:embed="rId5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/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blipFill>
                <a:blip r:embed="rId6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/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blipFill>
                <a:blip r:embed="rId7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/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blipFill>
                <a:blip r:embed="rId8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907E2-C23D-46AD-510D-6BE99A937D10}"/>
              </a:ext>
            </a:extLst>
          </p:cNvPr>
          <p:cNvCxnSpPr/>
          <p:nvPr/>
        </p:nvCxnSpPr>
        <p:spPr>
          <a:xfrm>
            <a:off x="4144191" y="4337069"/>
            <a:ext cx="6433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Bell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</p:spPr>
            <p:txBody>
              <a:bodyPr/>
              <a:lstStyle/>
              <a:p>
                <a:r>
                  <a:rPr lang="en-US" sz="1600" dirty="0"/>
                  <a:t>Spiders can generate entangled States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+mj-ea"/>
                    <a:cs typeface="+mj-cs"/>
                  </a:rPr>
                  <a:t>Using the identity rule from before we get a CAP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smtClean="0"/>
                      <m:t>|</m:t>
                    </m:r>
                    <m:sSup>
                      <m:sSupPr>
                        <m:ctrlPr>
                          <a:rPr lang="en-US" sz="1200" smtClean="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smtClean="0"/>
                          <m:t>Φ</m:t>
                        </m:r>
                      </m:e>
                      <m:sup>
                        <m:r>
                          <a:rPr lang="en-US" sz="1200" smtClean="0"/>
                          <m:t>+</m:t>
                        </m:r>
                      </m:sup>
                    </m:sSup>
                    <m:r>
                      <a:rPr lang="en-US" sz="1200" smtClean="0"/>
                      <m:t>⟩</m:t>
                    </m:r>
                  </m:oMath>
                </a14:m>
                <a:r>
                  <a:rPr lang="en-US" sz="1200" dirty="0"/>
                  <a:t> represent the Unit-Morphism from the compact monoidal category</a:t>
                </a:r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  <a:blipFill>
                <a:blip r:embed="rId2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362AD5-27C5-B741-0B20-085EC7301F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5959"/>
          <a:stretch/>
        </p:blipFill>
        <p:spPr>
          <a:xfrm>
            <a:off x="2506255" y="3319719"/>
            <a:ext cx="1274218" cy="1577681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5A4D7E0-2A26-94F4-AD87-924FAFFC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57566" r="523" b="-1607"/>
          <a:stretch/>
        </p:blipFill>
        <p:spPr>
          <a:xfrm>
            <a:off x="4572000" y="3099539"/>
            <a:ext cx="1479369" cy="1831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/>
              <p:nvPr/>
            </p:nvSpPr>
            <p:spPr>
              <a:xfrm>
                <a:off x="4118066" y="396820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66" y="3968200"/>
                <a:ext cx="211596" cy="280718"/>
              </a:xfrm>
              <a:prstGeom prst="rect">
                <a:avLst/>
              </a:prstGeom>
              <a:blipFill>
                <a:blip r:embed="rId4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6958002" cy="4035942"/>
          </a:xfrm>
        </p:spPr>
        <p:txBody>
          <a:bodyPr/>
          <a:lstStyle/>
          <a:p>
            <a:r>
              <a:rPr lang="en-US" sz="1600" dirty="0"/>
              <a:t>Bigger Graphs can be constructed by connecting spiders</a:t>
            </a:r>
          </a:p>
          <a:p>
            <a:pPr lvl="2"/>
            <a:r>
              <a:rPr lang="en-US" sz="1200" dirty="0"/>
              <a:t>Every output of a spider gets connected to the input of another spider</a:t>
            </a:r>
          </a:p>
          <a:p>
            <a:pPr lvl="2"/>
            <a:r>
              <a:rPr lang="en-US" sz="1200" dirty="0"/>
              <a:t>Again: Only Topology matters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The resulting graph can represent a quantum circuit</a:t>
            </a:r>
          </a:p>
          <a:p>
            <a:pPr lvl="2"/>
            <a:r>
              <a:rPr lang="en-US" sz="1200" dirty="0"/>
              <a:t>But not every graph is a valid circuit</a:t>
            </a: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67590" y="3040620"/>
            <a:ext cx="2913062" cy="1512898"/>
          </a:xfrm>
        </p:spPr>
      </p:pic>
    </p:spTree>
    <p:extLst>
      <p:ext uri="{BB962C8B-B14F-4D97-AF65-F5344CB8AC3E}">
        <p14:creationId xmlns:p14="http://schemas.microsoft.com/office/powerpoint/2010/main" val="8977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28771" y="1420826"/>
            <a:ext cx="3608897" cy="18742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a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7438062" cy="4035942"/>
              </a:xfrm>
            </p:spPr>
            <p:txBody>
              <a:bodyPr/>
              <a:lstStyle/>
              <a:p>
                <a:r>
                  <a:rPr lang="en-US" sz="1600" dirty="0"/>
                  <a:t>To calculate the matrix representation</a:t>
                </a:r>
              </a:p>
              <a:p>
                <a:pPr lvl="2"/>
                <a:r>
                  <a:rPr lang="en-US" sz="1200" dirty="0"/>
                  <a:t>Divide the graph into regions</a:t>
                </a:r>
              </a:p>
              <a:p>
                <a:pPr lvl="2"/>
                <a:r>
                  <a:rPr lang="en-US" sz="1200" dirty="0"/>
                  <a:t>Each region must contain </a:t>
                </a:r>
                <a:r>
                  <a:rPr lang="en-US" sz="1200" b="1" dirty="0"/>
                  <a:t>exactly</a:t>
                </a:r>
                <a:r>
                  <a:rPr lang="en-US" sz="1200" dirty="0"/>
                  <a:t> one spider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+mj-ea"/>
                    <a:cs typeface="+mj-cs"/>
                  </a:rPr>
                  <a:t>Simplification works just like normal circuits</a:t>
                </a:r>
              </a:p>
              <a:p>
                <a:pPr lvl="2"/>
                <a:r>
                  <a:rPr lang="en-US" sz="1200" dirty="0"/>
                  <a:t>“parallel” parts are combined using the tensor product</a:t>
                </a:r>
              </a:p>
              <a:p>
                <a:pPr lvl="2"/>
                <a:r>
                  <a:rPr lang="en-US" sz="1200" dirty="0"/>
                  <a:t>“sequential” parts are combined using the matrix product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+mj-ea"/>
                    <a:cs typeface="+mj-cs"/>
                  </a:rPr>
                  <a:t>The resulting matrix represents the circuit</a:t>
                </a:r>
              </a:p>
              <a:p>
                <a:pPr lvl="2"/>
                <a:r>
                  <a:rPr lang="en-US" sz="1200" dirty="0"/>
                  <a:t>It is not necessary square / unitary</a:t>
                </a:r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+mj-ea"/>
                    <a:cs typeface="+mj-cs"/>
                  </a:rPr>
                  <a:t>Example:</a:t>
                </a:r>
              </a:p>
              <a:p>
                <a:pPr lvl="2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𝐶𝑖𝑟𝑐𝑢𝑖𝑡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𝐺𝑟𝑒𝑒𝑛𝑆𝑝𝑖𝑑𝑒𝑟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3,  2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1, 2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1, 1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dirty="0">
                  <a:ea typeface="+mj-ea"/>
                  <a:cs typeface="+mj-cs"/>
                </a:endParaRPr>
              </a:p>
              <a:p>
                <a:pPr lvl="2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𝐶𝑖𝑟𝑐𝑢𝑖𝑡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4⊗4</m:t>
                        </m:r>
                      </m:sup>
                    </m:sSup>
                  </m:oMath>
                </a14:m>
                <a:r>
                  <a:rPr lang="en-US" dirty="0">
                    <a:ea typeface="+mj-ea"/>
                    <a:cs typeface="+mj-cs"/>
                  </a:rPr>
                  <a:t> </a:t>
                </a:r>
              </a:p>
              <a:p>
                <a:pPr lvl="2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dirty="0">
                  <a:ea typeface="+mj-ea"/>
                  <a:cs typeface="+mj-cs"/>
                </a:endParaRPr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7438062" cy="4035942"/>
              </a:xfrm>
              <a:blipFill>
                <a:blip r:embed="rId3"/>
                <a:stretch>
                  <a:fillRect l="-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131AC8A-11FA-2660-79B1-2BEC118C6419}"/>
              </a:ext>
            </a:extLst>
          </p:cNvPr>
          <p:cNvSpPr/>
          <p:nvPr/>
        </p:nvSpPr>
        <p:spPr>
          <a:xfrm>
            <a:off x="5263275" y="1538150"/>
            <a:ext cx="1429805" cy="7511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04CC-02FB-C714-ADD9-713EA44D907F}"/>
              </a:ext>
            </a:extLst>
          </p:cNvPr>
          <p:cNvSpPr/>
          <p:nvPr/>
        </p:nvSpPr>
        <p:spPr>
          <a:xfrm>
            <a:off x="5263274" y="2624665"/>
            <a:ext cx="1429805" cy="72813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9D74D-7F60-F3AA-0021-2DD65C91B53E}"/>
              </a:ext>
            </a:extLst>
          </p:cNvPr>
          <p:cNvSpPr/>
          <p:nvPr/>
        </p:nvSpPr>
        <p:spPr>
          <a:xfrm>
            <a:off x="6760029" y="1538150"/>
            <a:ext cx="1538149" cy="181464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/>
              <p:nvPr/>
            </p:nvSpPr>
            <p:spPr>
              <a:xfrm>
                <a:off x="5336441" y="1989899"/>
                <a:ext cx="27789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41" y="1989899"/>
                <a:ext cx="277897" cy="280718"/>
              </a:xfrm>
              <a:prstGeom prst="rect">
                <a:avLst/>
              </a:prstGeom>
              <a:blipFill>
                <a:blip r:embed="rId4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/>
              <p:nvPr/>
            </p:nvSpPr>
            <p:spPr>
              <a:xfrm>
                <a:off x="5371305" y="3041729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305" y="3041729"/>
                <a:ext cx="282641" cy="280718"/>
              </a:xfrm>
              <a:prstGeom prst="rect">
                <a:avLst/>
              </a:prstGeom>
              <a:blipFill>
                <a:blip r:embed="rId5"/>
                <a:stretch>
                  <a:fillRect l="-13043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/>
              <p:nvPr/>
            </p:nvSpPr>
            <p:spPr>
              <a:xfrm>
                <a:off x="7204011" y="1607275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1" y="1607275"/>
                <a:ext cx="282641" cy="280718"/>
              </a:xfrm>
              <a:prstGeom prst="rect">
                <a:avLst/>
              </a:prstGeom>
              <a:blipFill>
                <a:blip r:embed="rId6"/>
                <a:stretch>
                  <a:fillRect l="-15217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7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4515248" cy="3510916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Evaluate parallel Sections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2, 1</m:t>
                        </m:r>
                      </m:e>
                    </m:d>
                  </m:oMath>
                </a14:m>
                <a:endParaRPr lang="de-DE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de-DE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0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0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Combine sequential Regions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000"/>
                      <m:t>𝑅</m:t>
                    </m:r>
                    <m:r>
                      <a:rPr lang="de-DE" sz="1000"/>
                      <m:t>=</m:t>
                    </m:r>
                    <m:r>
                      <a:rPr lang="de-DE" sz="1000"/>
                      <m:t>𝐴</m:t>
                    </m:r>
                    <m:r>
                      <a:rPr lang="de-DE" sz="1000"/>
                      <m:t>∘</m:t>
                    </m:r>
                    <m:r>
                      <a:rPr lang="de-DE" sz="1000"/>
                      <m:t>𝐵</m:t>
                    </m:r>
                  </m:oMath>
                </a14:m>
                <a:endParaRPr lang="en-US" sz="1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6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4515248" cy="3510916"/>
              </a:xfrm>
              <a:blipFill>
                <a:blip r:embed="rId2"/>
                <a:stretch>
                  <a:fillRect l="-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BCB09F-CB38-C646-12D9-DABC6E9045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63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993050"/>
          </a:xfrm>
        </p:spPr>
        <p:txBody>
          <a:bodyPr/>
          <a:lstStyle/>
          <a:p>
            <a:r>
              <a:rPr lang="en-GB" dirty="0"/>
              <a:t>Basic circuits can be translated directly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B01EA1-E34B-317E-4999-1E6F6E9D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6" y="2051131"/>
            <a:ext cx="7877233" cy="23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68E9A9-A902-6966-079C-D36E36B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A3D0-81AB-BA07-367C-4B8C4D626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C84625-EF42-08D4-347B-AB7968625E8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471"/>
          <a:stretch/>
        </p:blipFill>
        <p:spPr>
          <a:xfrm>
            <a:off x="530740" y="947057"/>
            <a:ext cx="2382278" cy="3990844"/>
          </a:xfrm>
        </p:spPr>
      </p:pic>
    </p:spTree>
    <p:extLst>
      <p:ext uri="{BB962C8B-B14F-4D97-AF65-F5344CB8AC3E}">
        <p14:creationId xmlns:p14="http://schemas.microsoft.com/office/powerpoint/2010/main" val="392247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4A8-36F2-4625-57A7-7C39DD44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20017-D36F-42AB-B5E8-64E4278B8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0411-3564-1F51-AEE5-B900816687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  <a:p>
            <a:pPr lvl="2"/>
            <a:r>
              <a:rPr lang="en-GB" dirty="0"/>
              <a:t>Reduce complexity of circuits</a:t>
            </a:r>
          </a:p>
          <a:p>
            <a:pPr lvl="2"/>
            <a:r>
              <a:rPr lang="en-GB" dirty="0"/>
              <a:t>T-count reduction</a:t>
            </a:r>
          </a:p>
          <a:p>
            <a:pPr lvl="3"/>
            <a:r>
              <a:rPr lang="en-GB" dirty="0"/>
              <a:t>Important metric for performing fault tolerant computations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Circuit Compilation</a:t>
            </a:r>
          </a:p>
          <a:p>
            <a:pPr lvl="2"/>
            <a:r>
              <a:rPr lang="en-GB" dirty="0"/>
              <a:t>Reducing high level quantum algorithms to run on a target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892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1308415"/>
          </a:xfrm>
        </p:spPr>
        <p:txBody>
          <a:bodyPr/>
          <a:lstStyle/>
          <a:p>
            <a:r>
              <a:rPr lang="en-GB" dirty="0"/>
              <a:t>Example Circuit:</a:t>
            </a:r>
          </a:p>
          <a:p>
            <a:pPr lvl="2"/>
            <a:r>
              <a:rPr lang="en-GB" dirty="0"/>
              <a:t>Custom gates need to be handled separately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Backwards direction also possible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67B5-9B4A-7CAD-8C43-AEA8F38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59789" y="2596243"/>
            <a:ext cx="3786215" cy="206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C1F90-B725-F911-DD7B-593950B6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42" r="16070" b="-5869"/>
          <a:stretch/>
        </p:blipFill>
        <p:spPr>
          <a:xfrm>
            <a:off x="5489364" y="2596242"/>
            <a:ext cx="3337644" cy="20679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092221-24A1-8A8F-8A74-840BA5E7A04B}"/>
              </a:ext>
            </a:extLst>
          </p:cNvPr>
          <p:cNvSpPr/>
          <p:nvPr/>
        </p:nvSpPr>
        <p:spPr>
          <a:xfrm>
            <a:off x="4109247" y="3416298"/>
            <a:ext cx="1116874" cy="42780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396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800" dirty="0"/>
              <a:t>Circuit compilation: </a:t>
            </a:r>
            <a:r>
              <a:rPr lang="en-GB" sz="800" dirty="0">
                <a:hlinkClick r:id="rId2"/>
              </a:rPr>
              <a:t>https://www.cda.cit.tum.de/files/eda/2020_iscas_efficient_correct_compilation_quantum_circuits.pdf</a:t>
            </a:r>
            <a:endParaRPr lang="en-GB" sz="800" dirty="0"/>
          </a:p>
          <a:p>
            <a:pPr lvl="2"/>
            <a:r>
              <a:rPr lang="en-GB" sz="400" dirty="0">
                <a:hlinkClick r:id="rId3"/>
              </a:rPr>
              <a:t>https://quantum-journal.org/papers/q-2020-06-04-279/</a:t>
            </a:r>
            <a:endParaRPr lang="en-GB" sz="400" dirty="0"/>
          </a:p>
          <a:p>
            <a:pPr lvl="1"/>
            <a:r>
              <a:rPr lang="en-GB" sz="600" dirty="0"/>
              <a:t>Mathematical Background </a:t>
            </a:r>
            <a:r>
              <a:rPr lang="en-GB" sz="600" dirty="0">
                <a:hlinkClick r:id="rId4"/>
              </a:rPr>
              <a:t>https://www.youtube.com/watch?v=UQTTJV0ejfw</a:t>
            </a:r>
            <a:endParaRPr lang="en-GB" sz="600" dirty="0"/>
          </a:p>
          <a:p>
            <a:pPr lvl="1"/>
            <a:endParaRPr lang="en-GB" sz="600" dirty="0"/>
          </a:p>
          <a:p>
            <a:pPr lvl="2"/>
            <a:endParaRPr lang="en-GB" sz="4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95596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800" dirty="0"/>
              <a:t>Circuit optimization P.4: </a:t>
            </a:r>
            <a:r>
              <a:rPr lang="en-GB" sz="800" dirty="0">
                <a:hlinkClick r:id="rId2"/>
              </a:rPr>
              <a:t>https://quantum-journal.org/papers/q-2020-06-04-279/</a:t>
            </a:r>
            <a:endParaRPr lang="en-GB" sz="800" dirty="0"/>
          </a:p>
          <a:p>
            <a:endParaRPr lang="en-GB" sz="8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1095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3821159"/>
          </a:xfrm>
        </p:spPr>
        <p:txBody>
          <a:bodyPr/>
          <a:lstStyle/>
          <a:p>
            <a:r>
              <a:rPr lang="en-US" dirty="0"/>
              <a:t>Circuits use many abstract gates</a:t>
            </a:r>
          </a:p>
          <a:p>
            <a:r>
              <a:rPr lang="en-US" dirty="0"/>
              <a:t>Problems of real quantum computers:</a:t>
            </a:r>
          </a:p>
          <a:p>
            <a:pPr lvl="2"/>
            <a:r>
              <a:rPr lang="en-US" dirty="0"/>
              <a:t>Limited set of gates</a:t>
            </a:r>
          </a:p>
          <a:p>
            <a:pPr lvl="2"/>
            <a:r>
              <a:rPr lang="en-US" dirty="0"/>
              <a:t>Limited connectivity between qubits</a:t>
            </a:r>
          </a:p>
          <a:p>
            <a:pPr lvl="2"/>
            <a:r>
              <a:rPr lang="en-US" dirty="0"/>
              <a:t>Noise</a:t>
            </a:r>
          </a:p>
          <a:p>
            <a:r>
              <a:rPr lang="en-US" dirty="0"/>
              <a:t>Special circuit transformations</a:t>
            </a:r>
          </a:p>
          <a:p>
            <a:pPr lvl="2"/>
            <a:r>
              <a:rPr lang="en-US" dirty="0"/>
              <a:t>To swap qubits, so they can be entangled</a:t>
            </a:r>
          </a:p>
          <a:p>
            <a:pPr lvl="2"/>
            <a:r>
              <a:rPr lang="en-US" dirty="0"/>
              <a:t>Reduce depth of circuit (noise issues)</a:t>
            </a:r>
          </a:p>
          <a:p>
            <a:pPr lvl="2"/>
            <a:r>
              <a:rPr lang="en-US" dirty="0"/>
              <a:t>Allow only some set of gates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ZX-Calculus can solve this</a:t>
            </a:r>
          </a:p>
          <a:p>
            <a:pPr lvl="2"/>
            <a:r>
              <a:rPr lang="en-US" dirty="0"/>
              <a:t>can try to stick to those rules during the reconstruction phase</a:t>
            </a:r>
          </a:p>
        </p:txBody>
      </p:sp>
      <p:pic>
        <p:nvPicPr>
          <p:cNvPr id="7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108360E-44AA-0BB3-E9A3-05073D20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6" y="1066028"/>
            <a:ext cx="4031006" cy="26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Goal: Transform circuits into equivalent circuits</a:t>
            </a:r>
          </a:p>
          <a:p>
            <a:pPr lvl="2"/>
            <a:r>
              <a:rPr lang="en-GB" dirty="0"/>
              <a:t>New Circuit must have fewer / simpler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4BDA-B8EF-08F4-6502-300733A8BC2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172928"/>
            <a:ext cx="5277303" cy="2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4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Why use ZX-Calculus for this?</a:t>
            </a:r>
          </a:p>
          <a:p>
            <a:r>
              <a:rPr lang="en-GB" dirty="0"/>
              <a:t>Circuit simplifications also exist for logic gates:</a:t>
            </a:r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E608B91F-84BF-E475-554C-8EA46C83D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2208" y="2254648"/>
            <a:ext cx="7679584" cy="2653932"/>
          </a:xfrm>
        </p:spPr>
      </p:pic>
    </p:spTree>
    <p:extLst>
      <p:ext uri="{BB962C8B-B14F-4D97-AF65-F5344CB8AC3E}">
        <p14:creationId xmlns:p14="http://schemas.microsoft.com/office/powerpoint/2010/main" val="318524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944ED1A2-2506-04BA-1716-9B4A55458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110" r="3319"/>
          <a:stretch/>
        </p:blipFill>
        <p:spPr>
          <a:xfrm>
            <a:off x="266345" y="1728418"/>
            <a:ext cx="4305793" cy="2877839"/>
          </a:xfrm>
          <a:prstGeom prst="rect">
            <a:avLst/>
          </a:prstGeom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56D8DBD7-D3C2-3C99-CBD5-CDE6FECF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05" t="1134"/>
          <a:stretch/>
        </p:blipFill>
        <p:spPr>
          <a:xfrm>
            <a:off x="4773503" y="1728418"/>
            <a:ext cx="4241929" cy="2911873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there are more …</a:t>
            </a:r>
          </a:p>
        </p:txBody>
      </p:sp>
    </p:spTree>
    <p:extLst>
      <p:ext uri="{BB962C8B-B14F-4D97-AF65-F5344CB8AC3E}">
        <p14:creationId xmlns:p14="http://schemas.microsoft.com/office/powerpoint/2010/main" val="198021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more …</a:t>
            </a: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B21A70CD-F64D-7DCF-8C54-70ED83D76DD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tretch/>
        </p:blipFill>
        <p:spPr>
          <a:xfrm>
            <a:off x="1191374" y="1344592"/>
            <a:ext cx="6761252" cy="3592404"/>
          </a:xfrm>
        </p:spPr>
      </p:pic>
    </p:spTree>
    <p:extLst>
      <p:ext uri="{BB962C8B-B14F-4D97-AF65-F5344CB8AC3E}">
        <p14:creationId xmlns:p14="http://schemas.microsoft.com/office/powerpoint/2010/main" val="308644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even more …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4E8B49-8F70-BC4F-1407-7302F04959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714"/>
          <a:stretch/>
        </p:blipFill>
        <p:spPr>
          <a:xfrm>
            <a:off x="1466306" y="1514168"/>
            <a:ext cx="6211388" cy="3297412"/>
          </a:xfrm>
        </p:spPr>
      </p:pic>
    </p:spTree>
    <p:extLst>
      <p:ext uri="{BB962C8B-B14F-4D97-AF65-F5344CB8AC3E}">
        <p14:creationId xmlns:p14="http://schemas.microsoft.com/office/powerpoint/2010/main" val="161137728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1608</Words>
  <Application>Microsoft Office PowerPoint</Application>
  <PresentationFormat>On-screen Show (16:9)</PresentationFormat>
  <Paragraphs>288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ZX-Calculus</vt:lpstr>
      <vt:lpstr>What is ZX-Calculus?</vt:lpstr>
      <vt:lpstr>Applications</vt:lpstr>
      <vt:lpstr>Quantum Circuit optimization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Classical optimization</vt:lpstr>
      <vt:lpstr>T-Count Optimization</vt:lpstr>
      <vt:lpstr>Mathematical Background: Category Theory</vt:lpstr>
      <vt:lpstr>Extension: Monoidal Category</vt:lpstr>
      <vt:lpstr>Special morphisms in Monoidal Categories</vt:lpstr>
      <vt:lpstr>Extension: Symmetric Monoidal Category</vt:lpstr>
      <vt:lpstr>Extension: Compact Monoidal Category</vt:lpstr>
      <vt:lpstr>Example Network</vt:lpstr>
      <vt:lpstr>ZX-Notation</vt:lpstr>
      <vt:lpstr>Spiders</vt:lpstr>
      <vt:lpstr>Spiders as linear maps</vt:lpstr>
      <vt:lpstr>Spiders for Basis States</vt:lpstr>
      <vt:lpstr>Spiders for Pauli Matrices</vt:lpstr>
      <vt:lpstr>Spider for Identity Matrix</vt:lpstr>
      <vt:lpstr>Spider for Bell State</vt:lpstr>
      <vt:lpstr>Combining Spiders</vt:lpstr>
      <vt:lpstr>Calculating a Graph</vt:lpstr>
      <vt:lpstr>Example: CNOT</vt:lpstr>
      <vt:lpstr>From Quantum Circuits to ZX-Diagrams</vt:lpstr>
      <vt:lpstr>PowerPoint Presentation</vt:lpstr>
      <vt:lpstr>From Quantum Circuits to ZX-Diagrams</vt:lpstr>
      <vt:lpstr>Quellen</vt:lpstr>
      <vt:lpstr>Images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Lerchner</dc:creator>
  <cp:lastModifiedBy>Manuel Lerchner</cp:lastModifiedBy>
  <cp:revision>91</cp:revision>
  <cp:lastPrinted>2015-07-30T14:04:45Z</cp:lastPrinted>
  <dcterms:created xsi:type="dcterms:W3CDTF">2023-06-06T23:01:34Z</dcterms:created>
  <dcterms:modified xsi:type="dcterms:W3CDTF">2023-06-08T18:43:21Z</dcterms:modified>
</cp:coreProperties>
</file>